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60" r:id="rId6"/>
    <p:sldId id="268" r:id="rId7"/>
    <p:sldId id="269" r:id="rId8"/>
    <p:sldId id="270" r:id="rId9"/>
    <p:sldId id="271" r:id="rId10"/>
    <p:sldId id="267" r:id="rId11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86913" autoAdjust="0"/>
  </p:normalViewPr>
  <p:slideViewPr>
    <p:cSldViewPr>
      <p:cViewPr varScale="1">
        <p:scale>
          <a:sx n="90" d="100"/>
          <a:sy n="90" d="100"/>
        </p:scale>
        <p:origin x="-70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5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7/15/2012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7/15/2012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7/15/2012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7/15/2012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7/15/2012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7/15/2012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vidiu_ban@yahoo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19350"/>
            <a:ext cx="8382000" cy="2038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Paragliding  assistant  computer </a:t>
            </a: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project by </a:t>
            </a:r>
            <a:r>
              <a:rPr lang="en-US" dirty="0" err="1" smtClean="0"/>
              <a:t>Calin</a:t>
            </a:r>
            <a:r>
              <a:rPr lang="en-US" dirty="0" smtClean="0"/>
              <a:t> </a:t>
            </a:r>
            <a:r>
              <a:rPr lang="en-US" dirty="0" err="1" smtClean="0"/>
              <a:t>Popa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Ovidiu</a:t>
            </a:r>
            <a:r>
              <a:rPr lang="en-US" smtClean="0"/>
              <a:t> Ban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6291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V.T.R. series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400" y="209550"/>
            <a:ext cx="53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</a:p>
          <a:p>
            <a:r>
              <a:rPr lang="en-US" sz="2800" dirty="0" smtClean="0"/>
              <a:t>T</a:t>
            </a:r>
          </a:p>
          <a:p>
            <a:r>
              <a:rPr lang="en-US" sz="2800" dirty="0" smtClean="0"/>
              <a:t>R</a:t>
            </a:r>
          </a:p>
          <a:p>
            <a:endParaRPr lang="en-US" sz="2800" dirty="0" smtClean="0"/>
          </a:p>
          <a:p>
            <a:r>
              <a:rPr lang="en-US" sz="2800" dirty="0" smtClean="0"/>
              <a:t>1</a:t>
            </a:r>
          </a:p>
          <a:p>
            <a:r>
              <a:rPr lang="en-US" sz="2800" dirty="0" smtClean="0"/>
              <a:t>0</a:t>
            </a:r>
          </a:p>
          <a:p>
            <a:r>
              <a:rPr lang="en-US" sz="2800" dirty="0" smtClean="0"/>
              <a:t>0</a:t>
            </a:r>
          </a:p>
          <a:p>
            <a:r>
              <a:rPr lang="en-US" sz="2800" dirty="0" smtClean="0"/>
              <a:t>0</a:t>
            </a:r>
          </a:p>
        </p:txBody>
      </p:sp>
      <p:pic>
        <p:nvPicPr>
          <p:cNvPr id="12" name="Picture 11" descr="ROBOT PIC gu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222" y="133350"/>
            <a:ext cx="6658578" cy="3796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Thank you! </a:t>
            </a:r>
            <a:r>
              <a:rPr lang="en-US" dirty="0" err="1" smtClean="0"/>
              <a:t>Calin</a:t>
            </a:r>
            <a:r>
              <a:rPr lang="en-US" dirty="0" smtClean="0"/>
              <a:t> &amp; </a:t>
            </a:r>
            <a:r>
              <a:rPr lang="en-US" dirty="0" err="1" smtClean="0"/>
              <a:t>Ovidiu</a:t>
            </a:r>
            <a:endParaRPr lang="en-US" dirty="0"/>
          </a:p>
        </p:txBody>
      </p:sp>
      <p:pic>
        <p:nvPicPr>
          <p:cNvPr id="6" name="Picture 5" descr="tumbling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428750"/>
            <a:ext cx="4800600" cy="3600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428750"/>
            <a:ext cx="381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 dirty="0" smtClean="0"/>
              <a:t> Check out my </a:t>
            </a:r>
            <a:r>
              <a:rPr lang="en-US" sz="2400" dirty="0" err="1" smtClean="0"/>
              <a:t>youtube</a:t>
            </a:r>
            <a:r>
              <a:rPr lang="en-US" sz="2400" dirty="0" smtClean="0"/>
              <a:t> channel: “</a:t>
            </a:r>
            <a:r>
              <a:rPr lang="en-US" sz="2400" dirty="0" err="1" smtClean="0"/>
              <a:t>monkbaaz</a:t>
            </a:r>
            <a:r>
              <a:rPr lang="en-US" sz="2400" dirty="0" smtClean="0"/>
              <a:t>” (</a:t>
            </a:r>
            <a:r>
              <a:rPr lang="en-US" sz="2400" dirty="0" err="1" smtClean="0"/>
              <a:t>Calin</a:t>
            </a:r>
            <a:r>
              <a:rPr lang="en-US" sz="2400" dirty="0" smtClean="0"/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 dirty="0" smtClean="0"/>
              <a:t> Watch the video with Pal; </a:t>
            </a:r>
            <a:r>
              <a:rPr lang="en-US" sz="2400" dirty="0" err="1" smtClean="0"/>
              <a:t>Takats</a:t>
            </a:r>
            <a:r>
              <a:rPr lang="en-US" sz="2400" dirty="0" smtClean="0"/>
              <a:t> testing the robot; 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 dirty="0" smtClean="0"/>
              <a:t> Feedback us with your opinion, financing possibilities and requests!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ovidiuban@yahoo.com</a:t>
            </a:r>
            <a:endParaRPr lang="en-US" sz="2400" dirty="0" smtClean="0"/>
          </a:p>
          <a:p>
            <a:pPr>
              <a:buClr>
                <a:schemeClr val="accent2"/>
              </a:buClr>
            </a:pP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	</a:t>
            </a:r>
            <a:r>
              <a:rPr lang="en-US" dirty="0" err="1" smtClean="0"/>
              <a:t>Calin</a:t>
            </a:r>
            <a:r>
              <a:rPr lang="en-US" dirty="0" smtClean="0"/>
              <a:t> performing Tumbling: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V.T.R. Purpose: A world </a:t>
            </a:r>
            <a:r>
              <a:rPr lang="en-US" dirty="0" err="1" smtClean="0"/>
              <a:t>para</a:t>
            </a:r>
            <a:r>
              <a:rPr lang="en-US" dirty="0" smtClean="0"/>
              <a:t>-novelty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28750"/>
            <a:ext cx="52578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Primary: In-flight paragliding assistant, telling the pilot what to do during aerobatic or exceptional maneuvers (in-flight incidents), 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-TEACHER;</a:t>
            </a:r>
          </a:p>
          <a:p>
            <a:r>
              <a:rPr lang="en-US" sz="2400" dirty="0" smtClean="0"/>
              <a:t>Secondary: provides information for post flight analysis, using 3-D modeling and dedicated graphical programs; </a:t>
            </a:r>
            <a:endParaRPr lang="en-US" sz="2400" dirty="0"/>
          </a:p>
        </p:txBody>
      </p:sp>
      <p:pic>
        <p:nvPicPr>
          <p:cNvPr id="4" name="Picture 3" descr="Fly with Robo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428750"/>
            <a:ext cx="3283305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47675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Pal </a:t>
            </a:r>
            <a:r>
              <a:rPr lang="en-US" dirty="0" err="1" smtClean="0"/>
              <a:t>Takats</a:t>
            </a:r>
            <a:r>
              <a:rPr lang="en-US" dirty="0" smtClean="0"/>
              <a:t>(world </a:t>
            </a:r>
            <a:r>
              <a:rPr lang="en-US" dirty="0" err="1" smtClean="0"/>
              <a:t>acro</a:t>
            </a:r>
            <a:r>
              <a:rPr lang="en-US" dirty="0" smtClean="0"/>
              <a:t> champ.) testing the VTR 1000: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extLst/>
          </a:lstStyle>
          <a:p>
            <a:r>
              <a:rPr lang="en-US" dirty="0" smtClean="0"/>
              <a:t>V.T.R. series Functioning Principle: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2286001"/>
          </a:xfrm>
        </p:spPr>
        <p:txBody>
          <a:bodyPr>
            <a:noAutofit/>
          </a:bodyPr>
          <a:lstStyle>
            <a:extLst/>
          </a:lstStyle>
          <a:p>
            <a:pPr marL="0" indent="0">
              <a:buFont typeface="Wingdings" pitchFamily="2" charset="2"/>
              <a:buChar char="q"/>
            </a:pPr>
            <a:r>
              <a:rPr lang="en-US" sz="2200" dirty="0" smtClean="0"/>
              <a:t>The “robot” measures: acceleration, speed of rotation, 3d compass, GPS, barometric pressure and break force, and then interprets the data on its chip;     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200" dirty="0" smtClean="0"/>
              <a:t>The main feedback to the pilot is ACOUSTIC, suggesting the pilot in pre-recorded voice what to do, during his flight;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" y="1504950"/>
            <a:ext cx="4495800" cy="32686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The function of the “robot” is to : record, analyze and interpret all motion parameters, real-time, during paragliding flight;</a:t>
            </a:r>
          </a:p>
          <a:p>
            <a:r>
              <a:rPr lang="en-US" dirty="0" smtClean="0"/>
              <a:t>Operating frequency: 30 measurements/sec;</a:t>
            </a:r>
          </a:p>
          <a:p>
            <a:pPr>
              <a:buNone/>
            </a:pP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Development stage - current progress: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228600" y="1200150"/>
            <a:ext cx="8686800" cy="3733800"/>
          </a:xfrm>
        </p:spPr>
        <p:txBody>
          <a:bodyPr anchor="ctr">
            <a:normAutofit fontScale="92500"/>
          </a:bodyPr>
          <a:lstStyle>
            <a:extLst/>
          </a:lstStyle>
          <a:p>
            <a:pPr marL="274320" lvl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altLang="x-none" dirty="0" smtClean="0"/>
              <a:t>The hardware of the first prototype (V.T.R. 1000) is completed (as seen in pic1). It records data from 10 sensors, divided in 3 modules (main body, glider and harness) and stores on SD card. It is sturdy, reliable and sync with Video cam (</a:t>
            </a:r>
            <a:r>
              <a:rPr lang="en-US" altLang="x-none" dirty="0" err="1" smtClean="0"/>
              <a:t>GoPro</a:t>
            </a:r>
            <a:r>
              <a:rPr lang="en-US" altLang="x-none" dirty="0" smtClean="0"/>
              <a:t> HD);</a:t>
            </a:r>
            <a:endParaRPr lang="en-US" dirty="0"/>
          </a:p>
          <a:p>
            <a:pPr marL="274320" lvl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The data analysis program AGAT 007 displays the data graphically and allows dataflow pattern identification and correlation;</a:t>
            </a:r>
          </a:p>
          <a:p>
            <a:pPr marL="274320" lvl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Dozens of test </a:t>
            </a:r>
            <a:r>
              <a:rPr lang="en-US" dirty="0" err="1" smtClean="0"/>
              <a:t>acro</a:t>
            </a:r>
            <a:r>
              <a:rPr lang="en-US" dirty="0" smtClean="0"/>
              <a:t> flights, fully recorded (development database), </a:t>
            </a:r>
            <a:r>
              <a:rPr lang="en-US" dirty="0"/>
              <a:t>a</a:t>
            </a:r>
            <a:r>
              <a:rPr lang="en-US" dirty="0" smtClean="0"/>
              <a:t>lso primary in-flight assist functions (pull-release);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extLst/>
          </a:lstStyle>
          <a:p>
            <a:r>
              <a:rPr lang="en-US" dirty="0" smtClean="0"/>
              <a:t>A.G.A.T.: </a:t>
            </a:r>
            <a:r>
              <a:rPr lang="en-US" dirty="0" err="1" smtClean="0"/>
              <a:t>Acro</a:t>
            </a:r>
            <a:r>
              <a:rPr lang="en-US" dirty="0" smtClean="0"/>
              <a:t> Graphical Analysis Tool</a:t>
            </a:r>
            <a:endParaRPr lang="en-US" dirty="0"/>
          </a:p>
        </p:txBody>
      </p:sp>
      <p:pic>
        <p:nvPicPr>
          <p:cNvPr id="8" name="Picture 7" descr="RYTHMIC SA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504950"/>
            <a:ext cx="6096000" cy="34273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352550"/>
            <a:ext cx="259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1600" dirty="0" smtClean="0"/>
              <a:t>The program sports comprehensive and accurate graphical representation of dataflow;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dirty="0" smtClean="0"/>
              <a:t>  The data to be shown is selected by user from dropdown menu;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smtClean="0"/>
              <a:t>The program has save project, workspace and notes abilities;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dirty="0" smtClean="0"/>
              <a:t>  The data is fully synchronized with onboard video camera;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In-progress Development: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5344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Extensive study and programming on the physics and mathematical interpretation, for accurate 3D trajectory modeling(full featured dead-reckoning);</a:t>
            </a:r>
          </a:p>
          <a:p>
            <a:r>
              <a:rPr lang="en-US" dirty="0" smtClean="0"/>
              <a:t>The 3-D visual interface tool;</a:t>
            </a:r>
          </a:p>
          <a:p>
            <a:r>
              <a:rPr lang="en-US" dirty="0" smtClean="0"/>
              <a:t>Hardware &amp; software development for V.T.R.2000 (fully wireless, smaller &amp; a LOT more powerful);</a:t>
            </a:r>
          </a:p>
          <a:p>
            <a:r>
              <a:rPr lang="en-US" dirty="0" smtClean="0"/>
              <a:t>Further in-flight testing on V.T.R. 1000;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V.T.R. Benefits and goals: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5344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Increased safety during aerobatic maneuvers training: Up to an estimated 500% improvement;</a:t>
            </a:r>
          </a:p>
          <a:p>
            <a:r>
              <a:rPr lang="en-US" dirty="0" smtClean="0"/>
              <a:t>Customizable TEACHER for aerobatics;</a:t>
            </a:r>
          </a:p>
          <a:p>
            <a:r>
              <a:rPr lang="en-US" dirty="0" smtClean="0"/>
              <a:t>Danger</a:t>
            </a:r>
            <a:r>
              <a:rPr lang="en-US" dirty="0"/>
              <a:t> </a:t>
            </a:r>
            <a:r>
              <a:rPr lang="en-US" dirty="0" smtClean="0"/>
              <a:t>warning for usual flying activities;</a:t>
            </a:r>
          </a:p>
          <a:p>
            <a:r>
              <a:rPr lang="en-US" dirty="0" smtClean="0"/>
              <a:t>Useful tool for safer beginners’ teaching (in schools);</a:t>
            </a:r>
          </a:p>
          <a:p>
            <a:r>
              <a:rPr lang="en-US" dirty="0" smtClean="0"/>
              <a:t>High end paragliding development and prototyping;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Market estimations: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5344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Estimated no. of </a:t>
            </a:r>
            <a:r>
              <a:rPr lang="en-US" dirty="0" err="1" smtClean="0"/>
              <a:t>acro</a:t>
            </a:r>
            <a:r>
              <a:rPr lang="en-US" dirty="0" smtClean="0"/>
              <a:t> pilots: &gt;4000 (</a:t>
            </a:r>
            <a:r>
              <a:rPr lang="en-US" dirty="0" err="1" smtClean="0"/>
              <a:t>justacro.com</a:t>
            </a:r>
            <a:r>
              <a:rPr lang="en-US" dirty="0" smtClean="0"/>
              <a:t>);</a:t>
            </a:r>
          </a:p>
          <a:p>
            <a:r>
              <a:rPr lang="en-US" dirty="0" smtClean="0"/>
              <a:t>Estimated no. of paragliding pilots : </a:t>
            </a:r>
            <a:r>
              <a:rPr lang="en-US" dirty="0"/>
              <a:t>&gt;</a:t>
            </a:r>
            <a:r>
              <a:rPr lang="en-US" dirty="0" smtClean="0"/>
              <a:t>100000; </a:t>
            </a:r>
          </a:p>
          <a:p>
            <a:r>
              <a:rPr lang="en-US" dirty="0" smtClean="0"/>
              <a:t>Estimated no. of flight schools: &gt;300;</a:t>
            </a:r>
          </a:p>
          <a:p>
            <a:r>
              <a:rPr lang="en-US" dirty="0" smtClean="0"/>
              <a:t>Minimum retail price (V.T.R. 3000): 2000 EUR;</a:t>
            </a:r>
          </a:p>
          <a:p>
            <a:r>
              <a:rPr lang="en-US" dirty="0" smtClean="0"/>
              <a:t>Collaboration opportunity with glider manufacturers on development and testing of their equipment;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Finances requirements: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534400" cy="3276600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paraglider</a:t>
            </a:r>
            <a:r>
              <a:rPr lang="en-US" dirty="0" smtClean="0"/>
              <a:t> (U-turn Thriller 17): 	1600 EUR</a:t>
            </a:r>
          </a:p>
          <a:p>
            <a:r>
              <a:rPr lang="en-US" dirty="0" smtClean="0"/>
              <a:t>New harness (</a:t>
            </a:r>
            <a:r>
              <a:rPr lang="en-US" dirty="0" err="1" smtClean="0"/>
              <a:t>Sup’Air</a:t>
            </a:r>
            <a:r>
              <a:rPr lang="en-US" dirty="0" smtClean="0"/>
              <a:t> </a:t>
            </a:r>
            <a:r>
              <a:rPr lang="en-US" dirty="0" err="1" smtClean="0"/>
              <a:t>Acro</a:t>
            </a:r>
            <a:r>
              <a:rPr lang="en-US" dirty="0" smtClean="0"/>
              <a:t>):			  600 EUR</a:t>
            </a:r>
          </a:p>
          <a:p>
            <a:r>
              <a:rPr lang="en-US" dirty="0" smtClean="0"/>
              <a:t>Components for VTR 2000:	  		  800 EUR</a:t>
            </a:r>
          </a:p>
          <a:p>
            <a:r>
              <a:rPr lang="en-US" dirty="0" smtClean="0"/>
              <a:t>Proper testing over lake (1 week Austria):  600 EUR</a:t>
            </a:r>
          </a:p>
          <a:p>
            <a:pPr lvl="5"/>
            <a:r>
              <a:rPr lang="en-US" dirty="0" smtClean="0"/>
              <a:t>			</a:t>
            </a:r>
          </a:p>
          <a:p>
            <a:r>
              <a:rPr lang="en-US" dirty="0" smtClean="0"/>
              <a:t>Development expenses, etc…		  ???? EUR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ustom 4">
      <a:dk1>
        <a:sysClr val="windowText" lastClr="000000"/>
      </a:dk1>
      <a:lt1>
        <a:srgbClr val="80808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184452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551</Words>
  <Application>Microsoft Macintosh PowerPoint</Application>
  <PresentationFormat>On-screen Show (16:9)</PresentationFormat>
  <Paragraphs>64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WidescreenPresentation</vt:lpstr>
      <vt:lpstr>Paragliding  assistant  computer </vt:lpstr>
      <vt:lpstr>V.T.R. Purpose: A world para-novelty</vt:lpstr>
      <vt:lpstr>V.T.R. series Functioning Principle:</vt:lpstr>
      <vt:lpstr>Development stage - current progress:</vt:lpstr>
      <vt:lpstr>A.G.A.T.: Acro Graphical Analysis Tool</vt:lpstr>
      <vt:lpstr>In-progress Development:</vt:lpstr>
      <vt:lpstr>V.T.R. Benefits and goals: </vt:lpstr>
      <vt:lpstr>Market estimations:</vt:lpstr>
      <vt:lpstr>Finances requirements: </vt:lpstr>
      <vt:lpstr>Thank you! Calin &amp; Ovidiu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2011-06-10T06:17:31Z</dcterms:created>
  <dcterms:modified xsi:type="dcterms:W3CDTF">2012-07-15T18:05:03Z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